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5" r:id="rId2"/>
    <p:sldId id="259" r:id="rId3"/>
    <p:sldId id="309" r:id="rId4"/>
    <p:sldId id="257" r:id="rId5"/>
    <p:sldId id="282" r:id="rId6"/>
    <p:sldId id="258" r:id="rId7"/>
    <p:sldId id="308" r:id="rId8"/>
    <p:sldId id="284" r:id="rId9"/>
    <p:sldId id="272" r:id="rId10"/>
    <p:sldId id="299" r:id="rId11"/>
    <p:sldId id="298" r:id="rId12"/>
    <p:sldId id="307" r:id="rId13"/>
    <p:sldId id="271" r:id="rId14"/>
    <p:sldId id="312" r:id="rId15"/>
    <p:sldId id="300" r:id="rId16"/>
    <p:sldId id="301" r:id="rId17"/>
    <p:sldId id="270" r:id="rId18"/>
    <p:sldId id="286" r:id="rId19"/>
    <p:sldId id="304" r:id="rId20"/>
    <p:sldId id="294" r:id="rId21"/>
    <p:sldId id="303" r:id="rId22"/>
    <p:sldId id="302" r:id="rId23"/>
    <p:sldId id="311" r:id="rId24"/>
    <p:sldId id="292" r:id="rId25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2951F-9806-405B-8078-E49A338B29AD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88913-8CD1-4E61-9421-DD945F341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7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87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2B538-291B-4CA1-9BE6-85E0C1C831EB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5"/>
            <a:ext cx="5438140" cy="39098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026"/>
            <a:ext cx="2945659" cy="49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36" y="9431026"/>
            <a:ext cx="2945659" cy="49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9E03C-53B3-41DB-BEFB-6CA88A7D5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66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9E03C-53B3-41DB-BEFB-6CA88A7D57B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3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9E03C-53B3-41DB-BEFB-6CA88A7D57B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517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9E03C-53B3-41DB-BEFB-6CA88A7D57B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710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9E03C-53B3-41DB-BEFB-6CA88A7D57B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976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9E03C-53B3-41DB-BEFB-6CA88A7D57B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780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9E03C-53B3-41DB-BEFB-6CA88A7D57B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079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9E03C-53B3-41DB-BEFB-6CA88A7D57B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27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9E03C-53B3-41DB-BEFB-6CA88A7D57B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61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9E03C-53B3-41DB-BEFB-6CA88A7D57B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30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9E03C-53B3-41DB-BEFB-6CA88A7D57B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617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9E03C-53B3-41DB-BEFB-6CA88A7D57B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678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9E03C-53B3-41DB-BEFB-6CA88A7D57B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778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9E03C-53B3-41DB-BEFB-6CA88A7D57B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077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9E03C-53B3-41DB-BEFB-6CA88A7D57B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470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9E03C-53B3-41DB-BEFB-6CA88A7D57B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20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9E03C-53B3-41DB-BEFB-6CA88A7D57B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167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9E03C-53B3-41DB-BEFB-6CA88A7D57B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188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9E03C-53B3-41DB-BEFB-6CA88A7D57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943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9E03C-53B3-41DB-BEFB-6CA88A7D57B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60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9E03C-53B3-41DB-BEFB-6CA88A7D57B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796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9E03C-53B3-41DB-BEFB-6CA88A7D57B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128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9E03C-53B3-41DB-BEFB-6CA88A7D57B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401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9E03C-53B3-41DB-BEFB-6CA88A7D57B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7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8648-7A1B-49CD-B9E8-24F5E405D91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DCF2-14D0-4C6C-B10A-B9E0C1399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8648-7A1B-49CD-B9E8-24F5E405D91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DCF2-14D0-4C6C-B10A-B9E0C1399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8648-7A1B-49CD-B9E8-24F5E405D91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DCF2-14D0-4C6C-B10A-B9E0C1399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8648-7A1B-49CD-B9E8-24F5E405D91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DCF2-14D0-4C6C-B10A-B9E0C1399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8648-7A1B-49CD-B9E8-24F5E405D91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DCF2-14D0-4C6C-B10A-B9E0C1399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8648-7A1B-49CD-B9E8-24F5E405D91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DCF2-14D0-4C6C-B10A-B9E0C1399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8648-7A1B-49CD-B9E8-24F5E405D91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DCF2-14D0-4C6C-B10A-B9E0C1399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8648-7A1B-49CD-B9E8-24F5E405D91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DCF2-14D0-4C6C-B10A-B9E0C1399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8648-7A1B-49CD-B9E8-24F5E405D91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DCF2-14D0-4C6C-B10A-B9E0C1399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8648-7A1B-49CD-B9E8-24F5E405D91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DCF2-14D0-4C6C-B10A-B9E0C1399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8648-7A1B-49CD-B9E8-24F5E405D91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DCF2-14D0-4C6C-B10A-B9E0C1399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48648-7A1B-49CD-B9E8-24F5E405D91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3DCF2-14D0-4C6C-B10A-B9E0C1399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s://tov.belstu.by/gallery/44/plan-territorii-ob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s://tov.belstu.by/gallery/44/plan-territorii-ob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 cstate="print"/>
          <a:srcRect l="32030" t="19626" r="32516" b="43773"/>
          <a:stretch>
            <a:fillRect/>
          </a:stretch>
        </p:blipFill>
        <p:spPr bwMode="auto">
          <a:xfrm>
            <a:off x="285720" y="181207"/>
            <a:ext cx="8858280" cy="624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1475656" y="248090"/>
            <a:ext cx="7642871" cy="6246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0" y="248090"/>
            <a:ext cx="9118527" cy="6246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Обучение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539552" y="1412776"/>
            <a:ext cx="8288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Отчисление из университета: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2240241"/>
            <a:ext cx="8689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- 30 дней в течении учебного года, пропущенных без уважительной причины.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57" y="2627620"/>
            <a:ext cx="5148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- Неуспеваемость по 3 и более дисциплинам.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2996952"/>
            <a:ext cx="8082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- </a:t>
            </a:r>
            <a:r>
              <a:rPr lang="ru-RU" sz="2000" dirty="0" err="1"/>
              <a:t>Неликвидация</a:t>
            </a:r>
            <a:r>
              <a:rPr lang="ru-RU" sz="2000" dirty="0"/>
              <a:t> академической задолженности в установленные сроки.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4293096"/>
            <a:ext cx="3343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- По собственному желанию.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5165" y="4685074"/>
            <a:ext cx="1130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- другие.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122" y="3501008"/>
            <a:ext cx="869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- Невнесение платы за обучение в сроки, предусмотренные актами законодательства или соглашением сторон.</a:t>
            </a:r>
          </a:p>
        </p:txBody>
      </p:sp>
    </p:spTree>
    <p:extLst>
      <p:ext uri="{BB962C8B-B14F-4D97-AF65-F5344CB8AC3E}">
        <p14:creationId xmlns:p14="http://schemas.microsoft.com/office/powerpoint/2010/main" val="760663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mail.belstu.by/mail/?_task=mail&amp;_mbox=INBOX&amp;_uid=7821&amp;_part=2&amp;_action=get&amp;_extwin=1&amp;_mimewarning=1&amp;_emb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mail.belstu.by/mail/?_task=mail&amp;_mbox=INBOX&amp;_uid=7821&amp;_part=2&amp;_action=get&amp;_extwin=1&amp;_mimewarning=1&amp;_emb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mail.belstu.by/mail/?_task=mail&amp;_mbox=INBOX&amp;_uid=7821&amp;_part=2&amp;_action=get&amp;_extwin=1&amp;_mimewarning=1&amp;_emb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mail.belstu.by/mail/?_task=mail&amp;_mbox=INBOX&amp;_uid=10885&amp;_part=2&amp;_action=get&amp;_extwin=1&amp;_mimewarning=1&amp;_embed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838681-4DF1-65C1-A55A-D2DB9985A3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 l="32192" t="3320" r="32059" b="10606"/>
          <a:stretch>
            <a:fillRect/>
          </a:stretch>
        </p:blipFill>
        <p:spPr bwMode="auto">
          <a:xfrm>
            <a:off x="500034" y="142852"/>
            <a:ext cx="4757319" cy="646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00694" y="2285992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В любое удобное рабочее  время Центра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1538" y="4714884"/>
            <a:ext cx="3500462" cy="14287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3714744" y="3643314"/>
            <a:ext cx="2500330" cy="2071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267612"/>
              </p:ext>
            </p:extLst>
          </p:nvPr>
        </p:nvGraphicFramePr>
        <p:xfrm>
          <a:off x="387927" y="512619"/>
          <a:ext cx="8423564" cy="5138800"/>
        </p:xfrm>
        <a:graphic>
          <a:graphicData uri="http://schemas.openxmlformats.org/drawingml/2006/table">
            <a:tbl>
              <a:tblPr/>
              <a:tblGrid>
                <a:gridCol w="1181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1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Группа 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Спец-ть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Староста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e-BY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ППМ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Журавель Надежда Вячеславовна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e-BY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ППМ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Каретко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Яна Юрьевна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e-BY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ПНГС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Житкевич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Екатерина Дмитриевна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ТБП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Гарапучик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Анастасия Дмитриевна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БТ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Летяго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Ксения Андреевна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БТ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Кротикова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Дарья Игоревна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ТЛП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Буденник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Алеся Вячеславовна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3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ТЛП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Трапашко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Дарья Александровна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3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800" b="0" i="0" u="none" strike="noStrike" kern="1200" baseline="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ФХМП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Леончик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Александр Александрович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552" y="6309320"/>
            <a:ext cx="827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каждой группе будет куратор (представитель БГТУ)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3CCBC89-9685-2413-01D7-C7FF469F3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109650"/>
              </p:ext>
            </p:extLst>
          </p:nvPr>
        </p:nvGraphicFramePr>
        <p:xfrm>
          <a:off x="323528" y="620688"/>
          <a:ext cx="8489168" cy="5952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2361">
                  <a:extLst>
                    <a:ext uri="{9D8B030D-6E8A-4147-A177-3AD203B41FA5}">
                      <a16:colId xmlns:a16="http://schemas.microsoft.com/office/drawing/2014/main" val="1877122607"/>
                    </a:ext>
                  </a:extLst>
                </a:gridCol>
                <a:gridCol w="5110384">
                  <a:extLst>
                    <a:ext uri="{9D8B030D-6E8A-4147-A177-3AD203B41FA5}">
                      <a16:colId xmlns:a16="http://schemas.microsoft.com/office/drawing/2014/main" val="2179941517"/>
                    </a:ext>
                  </a:extLst>
                </a:gridCol>
                <a:gridCol w="1406423">
                  <a:extLst>
                    <a:ext uri="{9D8B030D-6E8A-4147-A177-3AD203B41FA5}">
                      <a16:colId xmlns:a16="http://schemas.microsoft.com/office/drawing/2014/main" val="4113867811"/>
                    </a:ext>
                  </a:extLst>
                </a:gridCol>
              </a:tblGrid>
              <a:tr h="692551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>
                          <a:effectLst/>
                        </a:rPr>
                        <a:t>Курс-группа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>
                          <a:effectLst/>
                        </a:rPr>
                        <a:t>ФИО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>
                          <a:effectLst/>
                        </a:rPr>
                        <a:t>Кафедра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/>
                </a:tc>
                <a:extLst>
                  <a:ext uri="{0D108BD9-81ED-4DB2-BD59-A6C34878D82A}">
                    <a16:rowId xmlns:a16="http://schemas.microsoft.com/office/drawing/2014/main" val="1131642412"/>
                  </a:ext>
                </a:extLst>
              </a:tr>
              <a:tr h="51941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>
                          <a:effectLst/>
                        </a:rPr>
                        <a:t>1-1 ППМ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err="1">
                          <a:effectLst/>
                        </a:rPr>
                        <a:t>Петрушеня</a:t>
                      </a:r>
                      <a:r>
                        <a:rPr lang="ru-RU" sz="2400" dirty="0">
                          <a:effectLst/>
                        </a:rPr>
                        <a:t> Александр Федорович	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>
                          <a:effectLst/>
                        </a:rPr>
                        <a:t>ПКМ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/>
                </a:tc>
                <a:extLst>
                  <a:ext uri="{0D108BD9-81ED-4DB2-BD59-A6C34878D82A}">
                    <a16:rowId xmlns:a16="http://schemas.microsoft.com/office/drawing/2014/main" val="3114106600"/>
                  </a:ext>
                </a:extLst>
              </a:tr>
              <a:tr h="51941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>
                          <a:effectLst/>
                        </a:rPr>
                        <a:t>1-2 ППМ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>
                          <a:effectLst/>
                        </a:rPr>
                        <a:t>Чижова Екатерина Анатольевна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 err="1">
                          <a:effectLst/>
                        </a:rPr>
                        <a:t>ФКиАХ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/>
                </a:tc>
                <a:extLst>
                  <a:ext uri="{0D108BD9-81ED-4DB2-BD59-A6C34878D82A}">
                    <a16:rowId xmlns:a16="http://schemas.microsoft.com/office/drawing/2014/main" val="3047439632"/>
                  </a:ext>
                </a:extLst>
              </a:tr>
              <a:tr h="67128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>
                          <a:effectLst/>
                        </a:rPr>
                        <a:t>1-3 ПНГС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dirty="0" err="1">
                          <a:effectLst/>
                        </a:rPr>
                        <a:t>Куземкин</a:t>
                      </a:r>
                      <a:r>
                        <a:rPr lang="ru-RU" sz="2400" dirty="0">
                          <a:effectLst/>
                        </a:rPr>
                        <a:t> Дмитрий Владимирович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000" dirty="0" err="1">
                          <a:effectLst/>
                        </a:rPr>
                        <a:t>НГПиНХ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/>
                </a:tc>
                <a:extLst>
                  <a:ext uri="{0D108BD9-81ED-4DB2-BD59-A6C34878D82A}">
                    <a16:rowId xmlns:a16="http://schemas.microsoft.com/office/drawing/2014/main" val="3508967180"/>
                  </a:ext>
                </a:extLst>
              </a:tr>
              <a:tr h="55187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>
                          <a:effectLst/>
                        </a:rPr>
                        <a:t>1-4 ТБП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400" dirty="0" err="1">
                          <a:effectLst/>
                        </a:rPr>
                        <a:t>Сергиевич</a:t>
                      </a:r>
                      <a:r>
                        <a:rPr lang="ru-RU" sz="2400" dirty="0">
                          <a:effectLst/>
                        </a:rPr>
                        <a:t> Ольга Александровна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 err="1">
                          <a:effectLst/>
                        </a:rPr>
                        <a:t>ФКиАХ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/>
                </a:tc>
                <a:extLst>
                  <a:ext uri="{0D108BD9-81ED-4DB2-BD59-A6C34878D82A}">
                    <a16:rowId xmlns:a16="http://schemas.microsoft.com/office/drawing/2014/main" val="2730930574"/>
                  </a:ext>
                </a:extLst>
              </a:tr>
              <a:tr h="55187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>
                          <a:effectLst/>
                        </a:rPr>
                        <a:t>1-5 БТ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400" dirty="0">
                          <a:effectLst/>
                        </a:rPr>
                        <a:t>Маркевич Раиса Михайловна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000" dirty="0">
                          <a:effectLst/>
                        </a:rPr>
                        <a:t>БТ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/>
                </a:tc>
                <a:extLst>
                  <a:ext uri="{0D108BD9-81ED-4DB2-BD59-A6C34878D82A}">
                    <a16:rowId xmlns:a16="http://schemas.microsoft.com/office/drawing/2014/main" val="2250891027"/>
                  </a:ext>
                </a:extLst>
              </a:tr>
              <a:tr h="67128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>
                          <a:effectLst/>
                        </a:rPr>
                        <a:t>1-6 БТ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400" dirty="0" err="1">
                          <a:effectLst/>
                        </a:rPr>
                        <a:t>Сергиевич</a:t>
                      </a:r>
                      <a:r>
                        <a:rPr lang="ru-RU" sz="2400" dirty="0">
                          <a:effectLst/>
                        </a:rPr>
                        <a:t> Денис Степанович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</a:rPr>
                        <a:t>БТ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/>
                </a:tc>
                <a:extLst>
                  <a:ext uri="{0D108BD9-81ED-4DB2-BD59-A6C34878D82A}">
                    <a16:rowId xmlns:a16="http://schemas.microsoft.com/office/drawing/2014/main" val="84555264"/>
                  </a:ext>
                </a:extLst>
              </a:tr>
              <a:tr h="67128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>
                          <a:effectLst/>
                        </a:rPr>
                        <a:t>1-7 ТЛП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400" dirty="0" err="1">
                          <a:effectLst/>
                        </a:rPr>
                        <a:t>Рымовская</a:t>
                      </a:r>
                      <a:r>
                        <a:rPr lang="ru-RU" sz="2400" dirty="0">
                          <a:effectLst/>
                        </a:rPr>
                        <a:t> Мария Васильевна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dirty="0">
                          <a:effectLst/>
                        </a:rPr>
                        <a:t>БТ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/>
                </a:tc>
                <a:extLst>
                  <a:ext uri="{0D108BD9-81ED-4DB2-BD59-A6C34878D82A}">
                    <a16:rowId xmlns:a16="http://schemas.microsoft.com/office/drawing/2014/main" val="1019904006"/>
                  </a:ext>
                </a:extLst>
              </a:tr>
              <a:tr h="55187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>
                          <a:effectLst/>
                        </a:rPr>
                        <a:t>1-8 ТЛП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400" dirty="0">
                          <a:effectLst/>
                        </a:rPr>
                        <a:t>Шевченко Светлана Валентиновна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000" dirty="0" err="1">
                          <a:effectLst/>
                        </a:rPr>
                        <a:t>ФКиАХ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/>
                </a:tc>
                <a:extLst>
                  <a:ext uri="{0D108BD9-81ED-4DB2-BD59-A6C34878D82A}">
                    <a16:rowId xmlns:a16="http://schemas.microsoft.com/office/drawing/2014/main" val="379562981"/>
                  </a:ext>
                </a:extLst>
              </a:tr>
              <a:tr h="55187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>
                          <a:effectLst/>
                        </a:rPr>
                        <a:t>1-9 ФХМП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400" dirty="0">
                          <a:effectLst/>
                        </a:rPr>
                        <a:t>Никитенко Анастасия Николаевна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000" dirty="0">
                          <a:effectLst/>
                        </a:rPr>
                        <a:t>ФХМСП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06" marR="61706" marT="0" marB="0"/>
                </a:tc>
                <a:extLst>
                  <a:ext uri="{0D108BD9-81ED-4DB2-BD59-A6C34878D82A}">
                    <a16:rowId xmlns:a16="http://schemas.microsoft.com/office/drawing/2014/main" val="1376298135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920E85B7-295A-6470-CAB7-CAD2CBDF3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831" y="28457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Кураторы групп на 2023-2024 </a:t>
            </a:r>
            <a:r>
              <a:rPr kumimoji="0" lang="ru-RU" altLang="ru-RU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уч.г</a:t>
            </a:r>
            <a:r>
              <a:rPr kumimoji="0" lang="ru-RU" altLang="ru-RU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(проект).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42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500042"/>
            <a:ext cx="8640763" cy="57246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latin typeface="Arial" panose="020B0604020202020204" pitchFamily="34" charset="0"/>
              </a:rPr>
              <a:t>Запрещено: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</a:rPr>
              <a:t>опаздывать на учебные занятия, находиться в верхней одежде и головных уборах;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</a:rPr>
              <a:t>шуметь на учебных занятиях;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</a:rPr>
              <a:t>входить и выходить из аудитории без разрешения преподавателя;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</a:rPr>
              <a:t>пользоваться мобильным телефоном на учебных занятиях. Звуки вызова в телефоне должны быть отключены. </a:t>
            </a:r>
            <a:r>
              <a:rPr lang="ru-RU" sz="2000" b="1" i="1" dirty="0">
                <a:latin typeface="Arial" panose="020B0604020202020204" pitchFamily="34" charset="0"/>
              </a:rPr>
              <a:t>Вызов в деканат является обязательным для исполнения;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передавать свой студенческий билет (пропуск) другому;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</a:rPr>
              <a:t>курение на всей территории университета (учебные корпуса с прилегающей территорией, общежития с прилегающей территорией).</a:t>
            </a:r>
          </a:p>
        </p:txBody>
      </p:sp>
    </p:spTree>
    <p:extLst>
      <p:ext uri="{BB962C8B-B14F-4D97-AF65-F5344CB8AC3E}">
        <p14:creationId xmlns:p14="http://schemas.microsoft.com/office/powerpoint/2010/main" val="221309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347864" y="360565"/>
            <a:ext cx="28472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Общежитие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44512" y="1000108"/>
            <a:ext cx="8351838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антисанитарию, курение, </a:t>
            </a:r>
            <a:r>
              <a:rPr lang="ru-RU" sz="20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распитие спиртных напитков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использование несанкционированных электрических приборов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выселение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Aft>
                <a:spcPts val="10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Ночевать только в своей комнате и на своем месте.</a:t>
            </a:r>
          </a:p>
          <a:p>
            <a:pPr eaLnBrk="1" hangingPunct="1">
              <a:spcAft>
                <a:spcPts val="10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Генеральная уборка должна проводиться не реже 1 раза в неделю. </a:t>
            </a:r>
          </a:p>
          <a:p>
            <a:pPr eaLnBrk="1" hangingPunct="1">
              <a:spcAft>
                <a:spcPts val="10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Ежедневное дежурство (уборка в местах общего пользования).</a:t>
            </a:r>
          </a:p>
          <a:p>
            <a:pPr eaLnBrk="1" hangingPunct="1">
              <a:spcAft>
                <a:spcPts val="10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Дежурство на этажах и вахте 1-го этажа.</a:t>
            </a:r>
          </a:p>
          <a:p>
            <a:pPr eaLnBrk="1" hangingPunct="1">
              <a:spcAft>
                <a:spcPts val="10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Личная ответственность за порчу имущества.</a:t>
            </a:r>
          </a:p>
          <a:p>
            <a:pPr eaLnBrk="1" hangingPunct="1">
              <a:spcAft>
                <a:spcPts val="1000"/>
              </a:spcAft>
            </a:pPr>
            <a:r>
              <a:rPr lang="be-BY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Самовольное переселение из комнаты в комнату </a:t>
            </a:r>
            <a:r>
              <a:rPr lang="be-BY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запрещено</a:t>
            </a:r>
            <a:r>
              <a:rPr lang="be-BY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327025" y="5013176"/>
            <a:ext cx="8572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000" dirty="0">
                <a:latin typeface="Arial" panose="020B0604020202020204" pitchFamily="34" charset="0"/>
              </a:rPr>
              <a:t>В следующем году предоставление мест будет проводится </a:t>
            </a:r>
          </a:p>
          <a:p>
            <a:pPr algn="ctr" eaLnBrk="1" hangingPunct="1"/>
            <a:r>
              <a:rPr lang="ru-RU" sz="2000" b="1" dirty="0">
                <a:latin typeface="Arial" panose="020B0604020202020204" pitchFamily="34" charset="0"/>
              </a:rPr>
              <a:t>на конкурсной основе </a:t>
            </a:r>
          </a:p>
          <a:p>
            <a:pPr algn="ctr" eaLnBrk="1" hangingPunct="1"/>
            <a:r>
              <a:rPr lang="ru-RU" sz="2000" dirty="0">
                <a:latin typeface="Arial" panose="020B0604020202020204" pitchFamily="34" charset="0"/>
              </a:rPr>
              <a:t>(будут учитываться все Ваши заслуги и промахи)</a:t>
            </a:r>
            <a:endParaRPr lang="ru-RU" sz="20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2563" y="4941168"/>
            <a:ext cx="8496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82563" y="6154836"/>
            <a:ext cx="8496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362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 t="3320" r="2383" b="6055"/>
          <a:stretch>
            <a:fillRect/>
          </a:stretch>
        </p:blipFill>
        <p:spPr bwMode="auto">
          <a:xfrm>
            <a:off x="113355" y="238736"/>
            <a:ext cx="8959239" cy="619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354162" y="196418"/>
            <a:ext cx="849283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4000" b="1" dirty="0"/>
              <a:t>33-я городская студенческая поликлиника</a:t>
            </a:r>
            <a:endParaRPr lang="ru-RU" sz="4000" dirty="0"/>
          </a:p>
          <a:p>
            <a:r>
              <a:rPr lang="ru-RU" sz="2800" dirty="0"/>
              <a:t> </a:t>
            </a:r>
          </a:p>
          <a:p>
            <a:endParaRPr lang="ru-RU" sz="2800" dirty="0"/>
          </a:p>
          <a:p>
            <a:r>
              <a:rPr lang="ru-RU" sz="2800" dirty="0"/>
              <a:t>Ул. Сурганова, 45 , проезд на автобусе №901 до ост. З. </a:t>
            </a:r>
            <a:r>
              <a:rPr lang="ru-RU" sz="2800" dirty="0" err="1"/>
              <a:t>Бядули</a:t>
            </a:r>
            <a:r>
              <a:rPr lang="ru-RU" sz="2800" dirty="0"/>
              <a:t> + на трамвае № 6 до ост. Б. Хмельницкого </a:t>
            </a:r>
          </a:p>
          <a:p>
            <a:r>
              <a:rPr lang="ru-RU" sz="2800" dirty="0"/>
              <a:t> </a:t>
            </a:r>
          </a:p>
          <a:p>
            <a:r>
              <a:rPr lang="ru-RU" sz="2800" dirty="0"/>
              <a:t>Регистратура (телефон вызова врача на дом): </a:t>
            </a:r>
          </a:p>
          <a:p>
            <a:r>
              <a:rPr lang="ru-RU" sz="2800" dirty="0"/>
              <a:t>8 (017) 331-20-46</a:t>
            </a:r>
          </a:p>
          <a:p>
            <a:r>
              <a:rPr lang="ru-RU" sz="2800" dirty="0"/>
              <a:t> </a:t>
            </a:r>
          </a:p>
          <a:p>
            <a:r>
              <a:rPr lang="ru-RU" sz="2800" dirty="0"/>
              <a:t>Справочная: 8 (017) 237-30-35,     8 (017) 331-40-43</a:t>
            </a:r>
          </a:p>
          <a:p>
            <a:endParaRPr lang="ru-RU" sz="2800" dirty="0"/>
          </a:p>
          <a:p>
            <a:r>
              <a:rPr lang="ru-RU" sz="2400" dirty="0"/>
              <a:t>Для 1 курса будет организован медосмотр (будет сообщено).</a:t>
            </a:r>
          </a:p>
        </p:txBody>
      </p:sp>
    </p:spTree>
    <p:extLst>
      <p:ext uri="{BB962C8B-B14F-4D97-AF65-F5344CB8AC3E}">
        <p14:creationId xmlns:p14="http://schemas.microsoft.com/office/powerpoint/2010/main" val="3569098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8358246" cy="5139869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2800" b="1" dirty="0"/>
              <a:t>Объявление для студентов - призывников.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Справки об обучении в университете для студентов призывного возраста отправлены по почте в военные комиссариаты. </a:t>
            </a:r>
          </a:p>
          <a:p>
            <a:endParaRPr lang="ru-RU" sz="2800" dirty="0"/>
          </a:p>
          <a:p>
            <a:r>
              <a:rPr lang="ru-RU" sz="2800" dirty="0"/>
              <a:t>По всем вопросам, связанным с воинским учетом, обращаться </a:t>
            </a:r>
            <a:r>
              <a:rPr lang="ru-RU" sz="2800" b="0" i="0" dirty="0" err="1">
                <a:solidFill>
                  <a:srgbClr val="212529"/>
                </a:solidFill>
                <a:effectLst/>
                <a:latin typeface="RubikLight"/>
              </a:rPr>
              <a:t>Режимно</a:t>
            </a:r>
            <a:r>
              <a:rPr lang="ru-RU" sz="2800" b="0" i="0" dirty="0">
                <a:solidFill>
                  <a:srgbClr val="212529"/>
                </a:solidFill>
                <a:effectLst/>
                <a:latin typeface="RubikLight"/>
              </a:rPr>
              <a:t>-секретный сектор</a:t>
            </a:r>
            <a:r>
              <a:rPr lang="ru-RU" sz="2800" dirty="0"/>
              <a:t>: </a:t>
            </a:r>
          </a:p>
          <a:p>
            <a:r>
              <a:rPr lang="ru-RU" sz="2800" dirty="0"/>
              <a:t>корпус 2, 2 этаж, кабинет 202, </a:t>
            </a:r>
          </a:p>
          <a:p>
            <a:r>
              <a:rPr lang="ru-RU" sz="2800" dirty="0"/>
              <a:t>рабочий телефон 396-32-74. 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схем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" y="214290"/>
            <a:ext cx="8694191" cy="646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0"/>
            <a:ext cx="1503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Спорт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20000" t="13477" r="20037" b="7955"/>
          <a:stretch>
            <a:fillRect/>
          </a:stretch>
        </p:blipFill>
        <p:spPr bwMode="auto">
          <a:xfrm>
            <a:off x="642910" y="714356"/>
            <a:ext cx="3500462" cy="237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00562" y="1571612"/>
            <a:ext cx="4406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Культурная ЖИЗНЬ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2285992"/>
            <a:ext cx="3703717" cy="2604272"/>
          </a:xfrm>
          <a:prstGeom prst="rect">
            <a:avLst/>
          </a:prstGeom>
        </p:spPr>
      </p:pic>
      <p:pic>
        <p:nvPicPr>
          <p:cNvPr id="8" name="Picture 2" descr="http://it.belstu.by/usdata/news/671dc45b-56cd-41c6-8394-f3a884ce7240/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8"/>
          <a:stretch/>
        </p:blipFill>
        <p:spPr bwMode="auto">
          <a:xfrm>
            <a:off x="571472" y="4000504"/>
            <a:ext cx="3857652" cy="256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4282" y="3429000"/>
            <a:ext cx="4606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конкурсы и олимпиады </a:t>
            </a:r>
          </a:p>
        </p:txBody>
      </p:sp>
    </p:spTree>
    <p:extLst>
      <p:ext uri="{BB962C8B-B14F-4D97-AF65-F5344CB8AC3E}">
        <p14:creationId xmlns:p14="http://schemas.microsoft.com/office/powerpoint/2010/main" val="878546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7158" y="714356"/>
            <a:ext cx="835824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РАЗМЕРЫ СТИПЕНДИЙ</a:t>
            </a:r>
            <a:br>
              <a:rPr lang="ru-RU" sz="2400" b="1" dirty="0"/>
            </a:br>
            <a:endParaRPr lang="ru-RU" sz="2400" b="1" dirty="0"/>
          </a:p>
          <a:p>
            <a:pPr algn="ctr">
              <a:buFontTx/>
              <a:buChar char="-"/>
            </a:pPr>
            <a:r>
              <a:rPr lang="ru-RU" sz="3200" dirty="0"/>
              <a:t> учебная – 121,18 руб. (базовая, балл ≥5,0)</a:t>
            </a:r>
          </a:p>
          <a:p>
            <a:pPr>
              <a:buFontTx/>
              <a:buChar char="-"/>
            </a:pPr>
            <a:endParaRPr lang="ru-RU" sz="2400" dirty="0"/>
          </a:p>
          <a:p>
            <a:r>
              <a:rPr lang="ru-RU" sz="2400" dirty="0"/>
              <a:t>с учетом повышающего коэффициента</a:t>
            </a:r>
          </a:p>
          <a:p>
            <a:pPr algn="ctr"/>
            <a:r>
              <a:rPr lang="ru-RU" sz="2800" dirty="0"/>
              <a:t>1,2 – 145,42 руб. (балл ≥6,0)</a:t>
            </a:r>
            <a:br>
              <a:rPr lang="ru-RU" sz="2800" dirty="0"/>
            </a:br>
            <a:r>
              <a:rPr lang="ru-RU" sz="2800" dirty="0"/>
              <a:t>1,4 – 169,65 руб. (балл ≥8,0)</a:t>
            </a:r>
            <a:br>
              <a:rPr lang="ru-RU" sz="2800" dirty="0"/>
            </a:br>
            <a:r>
              <a:rPr lang="ru-RU" sz="2800" dirty="0"/>
              <a:t> 1,6 – 193,83 руб. (балл ≥9,0)</a:t>
            </a:r>
          </a:p>
          <a:p>
            <a:pPr algn="ctr"/>
            <a:endParaRPr lang="ru-RU" sz="2400" dirty="0"/>
          </a:p>
          <a:p>
            <a:pPr>
              <a:buFontTx/>
              <a:buChar char="-"/>
            </a:pPr>
            <a:r>
              <a:rPr lang="ru-RU" sz="2400" dirty="0">
                <a:highlight>
                  <a:srgbClr val="FFFF00"/>
                </a:highlight>
              </a:rPr>
              <a:t>Социальная – 87,90 руб. </a:t>
            </a:r>
            <a:br>
              <a:rPr lang="ru-RU" sz="2400" dirty="0">
                <a:highlight>
                  <a:srgbClr val="FFFF00"/>
                </a:highlight>
              </a:rPr>
            </a:br>
            <a:r>
              <a:rPr lang="ru-RU" sz="2400" dirty="0">
                <a:highlight>
                  <a:srgbClr val="FFFF00"/>
                </a:highlight>
              </a:rPr>
              <a:t>- Совета БГТУ – 223,40 руб.</a:t>
            </a:r>
          </a:p>
          <a:p>
            <a:pPr>
              <a:buFontTx/>
              <a:buChar char="-"/>
            </a:pPr>
            <a:r>
              <a:rPr lang="ru-RU" sz="2400" dirty="0">
                <a:highlight>
                  <a:srgbClr val="FFFF00"/>
                </a:highlight>
              </a:rPr>
              <a:t>Именная – 256,36 руб.</a:t>
            </a:r>
          </a:p>
          <a:p>
            <a:r>
              <a:rPr lang="ru-RU" sz="2400" dirty="0">
                <a:highlight>
                  <a:srgbClr val="FFFF00"/>
                </a:highlight>
              </a:rPr>
              <a:t>- Аспирантам – 824,02 руб.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229018"/>
            <a:ext cx="84852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Хорошо </a:t>
            </a:r>
            <a:r>
              <a:rPr lang="ru-RU" sz="35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учитЬся</a:t>
            </a:r>
            <a:r>
              <a:rPr lang="en-US" sz="3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</a:t>
            </a:r>
            <a:r>
              <a:rPr lang="en-US" sz="3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– </a:t>
            </a:r>
            <a:r>
              <a:rPr lang="ru-RU" sz="3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много плюсов</a:t>
            </a:r>
            <a:endParaRPr lang="ru-RU" sz="3500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1268760"/>
            <a:ext cx="180023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cap="all" dirty="0">
                <a:ln w="0"/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Платно</a:t>
            </a:r>
          </a:p>
        </p:txBody>
      </p:sp>
      <p:pic>
        <p:nvPicPr>
          <p:cNvPr id="11266" name="Picture 2" descr="http://www.moskidka.ru/images/newspost_images/1504f_viktoriya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16325" r="6388" b="43962"/>
          <a:stretch/>
        </p:blipFill>
        <p:spPr bwMode="auto">
          <a:xfrm>
            <a:off x="179512" y="3315407"/>
            <a:ext cx="439248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1854116"/>
            <a:ext cx="4392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Скидка на обучение</a:t>
            </a:r>
          </a:p>
        </p:txBody>
      </p:sp>
      <p:pic>
        <p:nvPicPr>
          <p:cNvPr id="11268" name="Picture 4" descr="http://img.mota.ru/upload/wallpapers/2011/12/19/09/01/29139/mota_ru_1121912-1280x10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/>
          <a:stretch/>
        </p:blipFill>
        <p:spPr bwMode="auto">
          <a:xfrm>
            <a:off x="4906448" y="1988840"/>
            <a:ext cx="3842016" cy="32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3" y="6165304"/>
            <a:ext cx="8949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>
                <a:ln w="0"/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Включение в базу данных одаренных студентов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8184" y="1223174"/>
            <a:ext cx="194899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cap="all" dirty="0">
                <a:ln w="0"/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Бюджет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48064" y="5379136"/>
            <a:ext cx="3542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- Именные стипендии</a:t>
            </a:r>
          </a:p>
        </p:txBody>
      </p:sp>
    </p:spTree>
    <p:extLst>
      <p:ext uri="{BB962C8B-B14F-4D97-AF65-F5344CB8AC3E}">
        <p14:creationId xmlns:p14="http://schemas.microsoft.com/office/powerpoint/2010/main" val="3954451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71480"/>
            <a:ext cx="728667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Завтра – 1 Сентября 2023 г.</a:t>
            </a:r>
          </a:p>
          <a:p>
            <a:pPr algn="ctr"/>
            <a:r>
              <a:rPr lang="ru-RU" sz="3600" b="1" dirty="0"/>
              <a:t>ТОРЖЕСТВЕННАЯ ЦЕРЕМОНИЯ ПОСВЯЩЕНИЯ В СТУДЕНТЫ</a:t>
            </a:r>
          </a:p>
          <a:p>
            <a:pPr algn="ctr"/>
            <a:endParaRPr lang="ru-RU" sz="3600" b="1" dirty="0"/>
          </a:p>
          <a:p>
            <a:pPr algn="ctr"/>
            <a:r>
              <a:rPr lang="ru-RU" sz="3600" b="1" u="sng" dirty="0">
                <a:highlight>
                  <a:srgbClr val="FFFF00"/>
                </a:highlight>
              </a:rPr>
              <a:t>Начало 11.15 – СТАДИОН БГТУ</a:t>
            </a:r>
          </a:p>
          <a:p>
            <a:pPr algn="ctr"/>
            <a:r>
              <a:rPr lang="ru-RU" sz="3600" b="1" dirty="0">
                <a:highlight>
                  <a:srgbClr val="FFFF00"/>
                </a:highlight>
              </a:rPr>
              <a:t>Сбор первокурсников – 3 учебный корпус (крыльцо)</a:t>
            </a:r>
          </a:p>
          <a:p>
            <a:pPr algn="ctr"/>
            <a:r>
              <a:rPr lang="ru-RU" sz="3600" b="1" dirty="0">
                <a:highlight>
                  <a:srgbClr val="FFFF00"/>
                </a:highlight>
              </a:rPr>
              <a:t>Время 10.50</a:t>
            </a:r>
          </a:p>
          <a:p>
            <a:pPr algn="ctr"/>
            <a:endParaRPr lang="ru-RU" sz="3600" b="1" dirty="0">
              <a:highlight>
                <a:srgbClr val="FFFF00"/>
              </a:highlight>
            </a:endParaRPr>
          </a:p>
          <a:p>
            <a:pPr algn="ctr"/>
            <a:r>
              <a:rPr lang="ru-RU" sz="3600" b="1" dirty="0">
                <a:highlight>
                  <a:srgbClr val="FFFF00"/>
                </a:highlight>
              </a:rPr>
              <a:t>После мероприятия занятия с 13.00 (четвертая пара если есть)</a:t>
            </a:r>
          </a:p>
          <a:p>
            <a:pPr algn="ctr"/>
            <a:endParaRPr lang="ru-RU" sz="3200" b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071546"/>
            <a:ext cx="8640960" cy="499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dirty="0"/>
              <a:t>1. Оказание материальной поддержки как студентам бюджета, так и </a:t>
            </a:r>
            <a:r>
              <a:rPr lang="ru-RU" sz="2200" dirty="0" err="1"/>
              <a:t>платникам</a:t>
            </a:r>
            <a:r>
              <a:rPr lang="ru-RU" sz="2200" dirty="0"/>
              <a:t>.</a:t>
            </a:r>
          </a:p>
          <a:p>
            <a:pPr lvl="0"/>
            <a:endParaRPr lang="en-US" sz="1100" dirty="0"/>
          </a:p>
          <a:p>
            <a:pPr lvl="0"/>
            <a:r>
              <a:rPr lang="ru-RU" sz="2200" dirty="0"/>
              <a:t>2. Организация досуга на море, отдых в санатории (по сниженным ценам).</a:t>
            </a:r>
          </a:p>
          <a:p>
            <a:pPr lvl="0"/>
            <a:endParaRPr lang="en-US" sz="1050" dirty="0"/>
          </a:p>
          <a:p>
            <a:pPr lvl="0"/>
            <a:r>
              <a:rPr lang="ru-RU" sz="2200" dirty="0"/>
              <a:t>3. Бесплатная дискотека для студентов в общежитии №4 </a:t>
            </a:r>
          </a:p>
          <a:p>
            <a:pPr lvl="0"/>
            <a:endParaRPr lang="en-US" sz="1100" dirty="0"/>
          </a:p>
          <a:p>
            <a:pPr lvl="0"/>
            <a:r>
              <a:rPr lang="ru-RU" sz="2200" dirty="0"/>
              <a:t>4. Активистам и студентам, которые имеют отличную успеваемость, ходатайствует на добавку к стипендии или на снижение оплаты за обучение, а также на предоставление общежития.</a:t>
            </a:r>
          </a:p>
          <a:p>
            <a:pPr lvl="0"/>
            <a:endParaRPr lang="en-US" sz="1100" dirty="0"/>
          </a:p>
          <a:p>
            <a:pPr lvl="0"/>
            <a:r>
              <a:rPr lang="ru-RU" sz="2200" dirty="0"/>
              <a:t>5. В профкоме имеется журнал с адресами жилья для студентов, не имеющих место в общежитии.</a:t>
            </a:r>
          </a:p>
          <a:p>
            <a:pPr lvl="0"/>
            <a:endParaRPr lang="en-US" sz="1100" dirty="0"/>
          </a:p>
          <a:p>
            <a:pPr lvl="0"/>
            <a:r>
              <a:rPr lang="ru-RU" sz="2200" dirty="0"/>
              <a:t>6. Предоставление билетов на городские мероприятия по льготным ценам.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43808" y="404664"/>
            <a:ext cx="4748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Профком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327165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862006"/>
              </p:ext>
            </p:extLst>
          </p:nvPr>
        </p:nvGraphicFramePr>
        <p:xfrm>
          <a:off x="387926" y="512619"/>
          <a:ext cx="8360537" cy="5211892"/>
        </p:xfrm>
        <a:graphic>
          <a:graphicData uri="http://schemas.openxmlformats.org/drawingml/2006/table">
            <a:tbl>
              <a:tblPr/>
              <a:tblGrid>
                <a:gridCol w="950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0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5861">
                  <a:extLst>
                    <a:ext uri="{9D8B030D-6E8A-4147-A177-3AD203B41FA5}">
                      <a16:colId xmlns:a16="http://schemas.microsoft.com/office/drawing/2014/main" val="3409628162"/>
                    </a:ext>
                  </a:extLst>
                </a:gridCol>
                <a:gridCol w="3712637">
                  <a:extLst>
                    <a:ext uri="{9D8B030D-6E8A-4147-A177-3AD203B41FA5}">
                      <a16:colId xmlns:a16="http://schemas.microsoft.com/office/drawing/2014/main" val="1931840288"/>
                    </a:ext>
                  </a:extLst>
                </a:gridCol>
              </a:tblGrid>
              <a:tr h="4593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Группа 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Спец-ть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Ж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Староста</a:t>
                      </a:r>
                    </a:p>
                    <a:p>
                      <a:pPr algn="ctr" fontAlgn="b"/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3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ППМ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Журавель Надежда Вячеславовна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3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ППМ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4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4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Каретко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Яна Юрьевна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3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ПНГС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Житкевич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Екатерина Дмитриевна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3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ТБП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Гарапучик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Анастасия Дмитриевна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3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БТ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Летяго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Ксения Андреевна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3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БТ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4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4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Кротикова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Дарья Игоревна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3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ТЛП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Буденник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Алеся Вячеславовна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3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ТЛП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4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4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Трапашко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Дарья Александровна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3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ФХМП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Леончик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Александр Александрович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93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>
                          <a:solidFill>
                            <a:srgbClr val="000000"/>
                          </a:solidFill>
                          <a:latin typeface="Times New Roman"/>
                        </a:rPr>
                        <a:t>Итого: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226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 89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137</a:t>
                      </a: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982" marR="8982" marT="89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285728"/>
            <a:ext cx="8358246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u="sng" dirty="0"/>
              <a:t>График  учебного процесса</a:t>
            </a:r>
          </a:p>
          <a:p>
            <a:r>
              <a:rPr lang="ru-RU" sz="2000" b="1" dirty="0"/>
              <a:t>Начало занятий -1 сентября 2023 г. (Пятница)</a:t>
            </a:r>
          </a:p>
          <a:p>
            <a:r>
              <a:rPr lang="ru-RU" sz="2000" b="1" dirty="0"/>
              <a:t>           1 семестр  -  18 учебных недель </a:t>
            </a:r>
          </a:p>
          <a:p>
            <a:r>
              <a:rPr lang="ru-RU" sz="2000" b="1" dirty="0"/>
              <a:t>Последний день учебы – 30 декабря 2023 г. (суббота)</a:t>
            </a:r>
          </a:p>
          <a:p>
            <a:r>
              <a:rPr lang="ru-RU" sz="2000" b="1" dirty="0"/>
              <a:t>Экзаменационная сессия  - с 01 января 2024 г. по 21 января 2024 г.</a:t>
            </a:r>
          </a:p>
          <a:p>
            <a:r>
              <a:rPr lang="ru-RU" sz="2000" b="1" dirty="0"/>
              <a:t> (3 недели)</a:t>
            </a:r>
          </a:p>
          <a:p>
            <a:r>
              <a:rPr lang="ru-RU" sz="2000" b="1" dirty="0"/>
              <a:t>               Каникулы – с 22 января 2024 г. по 04 февраля 2024 г. (2 недели)</a:t>
            </a:r>
          </a:p>
          <a:p>
            <a:r>
              <a:rPr lang="ru-RU" sz="2000" b="1" dirty="0"/>
              <a:t>Начало занятий 2 семестра – 05 февраля 2023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3281322"/>
            <a:ext cx="8358246" cy="286232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РАСПИСАНИЕ ЗАНЯТИЙ  (по 1</a:t>
            </a:r>
            <a:r>
              <a:rPr lang="en-US" sz="2000" b="1" dirty="0"/>
              <a:t> </a:t>
            </a:r>
            <a:r>
              <a:rPr lang="be-BY" sz="2000" b="1" dirty="0"/>
              <a:t>смене</a:t>
            </a:r>
            <a:r>
              <a:rPr lang="ru-RU" sz="2000" b="1" dirty="0"/>
              <a:t>)</a:t>
            </a:r>
          </a:p>
          <a:p>
            <a:r>
              <a:rPr lang="ru-RU" sz="2000" dirty="0"/>
              <a:t>       (</a:t>
            </a:r>
            <a:r>
              <a:rPr lang="ru-RU" sz="2000" b="1" dirty="0"/>
              <a:t>1 час </a:t>
            </a:r>
            <a:r>
              <a:rPr lang="ru-RU" sz="2000" dirty="0"/>
              <a:t>=40 мин  + </a:t>
            </a:r>
            <a:r>
              <a:rPr lang="ru-RU" sz="2000" b="1" dirty="0"/>
              <a:t>2 час</a:t>
            </a:r>
            <a:r>
              <a:rPr lang="ru-RU" sz="2000" dirty="0"/>
              <a:t>= 40 мин., без перерыва, итого 120 мину)</a:t>
            </a:r>
          </a:p>
          <a:p>
            <a:r>
              <a:rPr lang="ru-RU" sz="2000" dirty="0"/>
              <a:t>  </a:t>
            </a:r>
            <a:r>
              <a:rPr lang="ru-RU" sz="2000" u="sng" dirty="0"/>
              <a:t>08.00  — 09.20  первая пара  </a:t>
            </a:r>
          </a:p>
          <a:p>
            <a:r>
              <a:rPr lang="ru-RU" sz="2000" dirty="0"/>
              <a:t>              перерыв 15 минут</a:t>
            </a:r>
          </a:p>
          <a:p>
            <a:r>
              <a:rPr lang="ru-RU" sz="2000" dirty="0"/>
              <a:t>  </a:t>
            </a:r>
            <a:r>
              <a:rPr lang="ru-RU" sz="2000" u="sng" dirty="0"/>
              <a:t>09.35  — 10.55  вторая  пара </a:t>
            </a:r>
          </a:p>
          <a:p>
            <a:r>
              <a:rPr lang="ru-RU" sz="2000" dirty="0"/>
              <a:t>             перерыв 30 минут</a:t>
            </a:r>
            <a:endParaRPr lang="ru-RU" sz="2000" u="sng" dirty="0"/>
          </a:p>
          <a:p>
            <a:r>
              <a:rPr lang="ru-RU" sz="2000" u="sng" dirty="0"/>
              <a:t>  11.55  — 12.45  третья пара</a:t>
            </a:r>
          </a:p>
          <a:p>
            <a:r>
              <a:rPr lang="ru-RU" sz="2000" dirty="0"/>
              <a:t>              перерыв 15 минут</a:t>
            </a:r>
          </a:p>
          <a:p>
            <a:r>
              <a:rPr lang="ru-RU" sz="2000" u="sng" dirty="0"/>
              <a:t>  13.00 — 14.20  четвертая пара</a:t>
            </a:r>
            <a:endParaRPr lang="be-BY" sz="2000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0" y="-24"/>
            <a:ext cx="9118527" cy="6246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Обучение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506" name="AutoShape 2" descr="https://tov.belstu.by/Portals/7/Kalyandar-2017-2018-vuch-g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tov.belstu.by/Portals/7/Kalyandar-2017-2018-vuch-g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tov.belstu.by/Portals/7/Kalyandar-2017-2018-vuch-g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756165-CFC0-995E-B42D-C9F4EF1576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t="1385" r="7282" b="3076"/>
          <a:stretch/>
        </p:blipFill>
        <p:spPr>
          <a:xfrm rot="5400000">
            <a:off x="1492167" y="-854160"/>
            <a:ext cx="6175517" cy="902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1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642910" y="-71462"/>
            <a:ext cx="8475617" cy="6246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highlight>
                  <a:srgbClr val="FFFF00"/>
                </a:highlight>
              </a:rPr>
              <a:t>Расписание учебных занятий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highlight>
                <a:srgbClr val="FFFF00"/>
              </a:highligh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308231-5AEE-0989-5AE4-B2E55B58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4" t="28069" r="1964" b="12183"/>
          <a:stretch/>
        </p:blipFill>
        <p:spPr>
          <a:xfrm>
            <a:off x="66260" y="503583"/>
            <a:ext cx="9028867" cy="31167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AD1B50-9BCF-C135-650E-DB9ED3AAC7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4" t="34593" r="1260" b="16384"/>
          <a:stretch/>
        </p:blipFill>
        <p:spPr>
          <a:xfrm>
            <a:off x="66261" y="3935897"/>
            <a:ext cx="9042243" cy="28054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apf.mail.ru/cgi-bin/readmsg/%D0%A4%D0%B8%D0%B7%D1%83%D0%BA%D1%83%D0%BB%D1%8C%D1%82%D1%83%D1%80%D0%B0.jpg?id=15672343620560676039%3B0%3B2&amp;x-email=ysrad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apf.mail.ru/cgi-bin/readmsg/%D0%A4%D0%B8%D0%B7%D1%83%D0%BA%D1%83%D0%BB%D1%8C%D1%82%D1%83%D1%80%D0%B0.jpg?id=15672343620560676039%3B0%3B2&amp;x-email=ysrad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apf.attachmail.ru/cgi-bin/readmsg/%D0%A4%D0%B8%D0%B7%D1%83%D0%BA%D1%83%D0%BB%D1%8C%D1%82%D1%83%D1%80%D0%B0.jpg?id=15672343620560676039%3B0%3B2&amp;x-email=ysrad%40mail.ru&amp;exif=1&amp;rid=6888529812453092490349199053032332796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 l="37968" t="23242" r="37132" b="52338"/>
          <a:stretch>
            <a:fillRect/>
          </a:stretch>
        </p:blipFill>
        <p:spPr bwMode="auto">
          <a:xfrm>
            <a:off x="785786" y="642918"/>
            <a:ext cx="8046859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1520" y="5000636"/>
            <a:ext cx="878497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/>
              <a:t>04.09.2023 – 11.25 – ауд. 100, корпус 3а</a:t>
            </a:r>
          </a:p>
          <a:p>
            <a:pPr algn="ctr"/>
            <a:r>
              <a:rPr lang="ru-RU" sz="2800" b="1" dirty="0"/>
              <a:t>(организационное, без спортивной формы)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142844" y="548680"/>
            <a:ext cx="9195722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реже чем 2 раза в семестр проводится промежуточная аттестация. </a:t>
            </a:r>
            <a:endParaRPr lang="ru-RU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908720"/>
            <a:ext cx="87154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cs typeface="Arial" charset="0"/>
              </a:rPr>
              <a:t>За пропуски без уважительной причины:</a:t>
            </a:r>
          </a:p>
          <a:p>
            <a:pPr marL="285750" indent="-285750">
              <a:buFontTx/>
              <a:buChar char="-"/>
              <a:defRPr/>
            </a:pPr>
            <a:r>
              <a:rPr lang="ru-RU" sz="2400" b="1" u="sng" dirty="0">
                <a:cs typeface="Arial" charset="0"/>
              </a:rPr>
              <a:t>Замечание, </a:t>
            </a:r>
          </a:p>
          <a:p>
            <a:pPr marL="285750" indent="-285750">
              <a:buFontTx/>
              <a:buChar char="-"/>
              <a:defRPr/>
            </a:pPr>
            <a:r>
              <a:rPr lang="ru-RU" sz="2400" b="1" u="sng" dirty="0">
                <a:cs typeface="Arial" charset="0"/>
              </a:rPr>
              <a:t>выговор, </a:t>
            </a:r>
          </a:p>
          <a:p>
            <a:pPr marL="285750" indent="-285750">
              <a:buFontTx/>
              <a:buChar char="-"/>
              <a:defRPr/>
            </a:pPr>
            <a:r>
              <a:rPr lang="ru-RU" sz="2400" b="1" u="sng" dirty="0">
                <a:cs typeface="Arial" charset="0"/>
              </a:rPr>
              <a:t>отчисление (более 72 часов).</a:t>
            </a:r>
          </a:p>
          <a:p>
            <a:pPr>
              <a:defRPr/>
            </a:pPr>
            <a:r>
              <a:rPr lang="ru-RU" sz="2400" b="1" u="sng" dirty="0">
                <a:cs typeface="Arial" charset="0"/>
              </a:rPr>
              <a:t>Наличие за месяц более 10 часов пропусков без уважительных причин – лишение стипендия на следующий месяц.</a:t>
            </a:r>
            <a:endParaRPr lang="ru-RU" sz="2400" dirty="0">
              <a:cs typeface="Arial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475656" y="248090"/>
            <a:ext cx="7642871" cy="6246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0" y="44624"/>
            <a:ext cx="9118527" cy="6246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Обучение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50094" y="3284984"/>
            <a:ext cx="7018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!!!   Пропущенное занятие необходимо отработать !!!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437" y="3682767"/>
            <a:ext cx="80615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atin typeface="Arial" panose="020B0604020202020204" pitchFamily="34" charset="0"/>
              </a:rPr>
              <a:t>Уважительной причиной пропуска занятий является (</a:t>
            </a:r>
            <a:r>
              <a:rPr lang="ru-RU" dirty="0">
                <a:latin typeface="Arial" panose="020B0604020202020204" pitchFamily="34" charset="0"/>
              </a:rPr>
              <a:t>отработка </a:t>
            </a:r>
            <a:r>
              <a:rPr lang="ru-RU" u="sng" dirty="0">
                <a:solidFill>
                  <a:srgbClr val="FF0000"/>
                </a:solidFill>
                <a:latin typeface="Arial" panose="020B0604020202020204" pitchFamily="34" charset="0"/>
              </a:rPr>
              <a:t>бесплатно</a:t>
            </a:r>
            <a:r>
              <a:rPr lang="ru-RU" sz="2000" dirty="0">
                <a:latin typeface="Arial" panose="020B0604020202020204" pitchFamily="34" charset="0"/>
              </a:rPr>
              <a:t>):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</a:rPr>
              <a:t>дежурство в общежитии (справка установленного образца);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</a:rPr>
              <a:t>болезнь (справка установленного образца об освобождении от занятий);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</a:rPr>
              <a:t>разрешение декана факультета: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</a:rPr>
              <a:t>разрешение ректора БГТУ;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</a:rPr>
              <a:t>Разрешение Министра образования РБ.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6482" y="6167263"/>
            <a:ext cx="8945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!!! Оправдательные документы предоставляются </a:t>
            </a:r>
          </a:p>
          <a:p>
            <a:pPr algn="ctr" eaLnBrk="1" hangingPunct="1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старосте в 3-х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дневный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срок !!! </a:t>
            </a:r>
          </a:p>
        </p:txBody>
      </p:sp>
    </p:spTree>
    <p:extLst>
      <p:ext uri="{BB962C8B-B14F-4D97-AF65-F5344CB8AC3E}">
        <p14:creationId xmlns:p14="http://schemas.microsoft.com/office/powerpoint/2010/main" val="2355141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014136"/>
              </p:ext>
            </p:extLst>
          </p:nvPr>
        </p:nvGraphicFramePr>
        <p:xfrm>
          <a:off x="107504" y="1142984"/>
          <a:ext cx="8856984" cy="5302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0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3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55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1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104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Форма контроля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Профессор,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доктор наук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Доцент,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канд. наук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Преподаватель без уч. степени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>
                          <a:effectLst/>
                        </a:rPr>
                        <a:t>РБ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</a:rPr>
                        <a:t>иностр. студ. </a:t>
                      </a:r>
                      <a:r>
                        <a:rPr lang="ru-RU" sz="1600" dirty="0">
                          <a:effectLst/>
                        </a:rPr>
                        <a:t>$ по НБРБ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>
                          <a:effectLst/>
                        </a:rPr>
                        <a:t>РБ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</a:rPr>
                        <a:t>иностр. студ. </a:t>
                      </a:r>
                      <a:r>
                        <a:rPr lang="ru-RU" sz="1600" dirty="0">
                          <a:effectLst/>
                        </a:rPr>
                        <a:t>$ по НБРБ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>
                          <a:effectLst/>
                        </a:rPr>
                        <a:t>РБ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</a:rPr>
                        <a:t>иностр. студ. </a:t>
                      </a:r>
                      <a:r>
                        <a:rPr lang="ru-RU" sz="1600" dirty="0">
                          <a:effectLst/>
                        </a:rPr>
                        <a:t>$ по НБРБ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ЭКЗАМЕН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7,65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7,04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6,38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Дифференцированный ЗАЧЁТ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5,47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5,03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4,56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ЗАЧЁТ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4,37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4,02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3,65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Защита КУРСОВОГО</a:t>
                      </a:r>
                      <a:r>
                        <a:rPr lang="ru-RU" sz="1600" baseline="0" dirty="0">
                          <a:effectLst/>
                        </a:rPr>
                        <a:t> ПРОЕКТА (</a:t>
                      </a:r>
                      <a:r>
                        <a:rPr lang="ru-RU" sz="1600" dirty="0">
                          <a:effectLst/>
                        </a:rPr>
                        <a:t>РАБОТЫ)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8,39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indent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8,04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ЛР не химико-технологическая (1 ч.)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highlight>
                            <a:srgbClr val="FFFF00"/>
                          </a:highlight>
                        </a:rPr>
                        <a:t>11,90</a:t>
                      </a:r>
                      <a:endParaRPr lang="ru-RU" sz="14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highlight>
                            <a:srgbClr val="FFFF00"/>
                          </a:highlight>
                        </a:rPr>
                        <a:t>10</a:t>
                      </a:r>
                      <a:endParaRPr lang="ru-RU" sz="14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indent="-800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highlight>
                            <a:srgbClr val="FFFF00"/>
                          </a:highlight>
                        </a:rPr>
                        <a:t>11,90</a:t>
                      </a:r>
                      <a:endParaRPr lang="ru-RU" sz="14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highlight>
                            <a:srgbClr val="FFFF00"/>
                          </a:highlight>
                        </a:rPr>
                        <a:t> 10</a:t>
                      </a:r>
                      <a:endParaRPr lang="ru-RU" sz="14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highlight>
                            <a:srgbClr val="FFFF00"/>
                          </a:highlight>
                        </a:rPr>
                        <a:t>11,90</a:t>
                      </a:r>
                      <a:endParaRPr lang="ru-RU" sz="14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highlight>
                            <a:srgbClr val="FFFF00"/>
                          </a:highlight>
                        </a:rPr>
                        <a:t>10</a:t>
                      </a:r>
                      <a:endParaRPr lang="ru-RU" sz="14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ЛР химико-технологическая (1 ч.)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13,70</a:t>
                      </a: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marL="0" indent="-8001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13,70</a:t>
                      </a: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marL="0" indent="-6858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13,70</a:t>
                      </a: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0239" marR="6023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ЛР в компьютерном классе</a:t>
                      </a: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9,40</a:t>
                      </a: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marL="0" indent="-8001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9,40</a:t>
                      </a: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marL="0" indent="-6858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9,40</a:t>
                      </a: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0239" marR="60239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Прохождение практики (1 неделя)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/>
                </a:tc>
                <a:tc gridSpan="6">
                  <a:txBody>
                    <a:bodyPr/>
                    <a:lstStyle/>
                    <a:p>
                      <a:pPr indent="1784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</a:rPr>
                        <a:t>15,70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39" marR="6023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642910" y="248090"/>
            <a:ext cx="8475617" cy="6246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ЦЕНЫ за 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ЛИКВИДАЦИю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АКАДЕМИЧЕСКИХ ЗАДОЛЖЕННОСТЕЙ (2023-2024)</a:t>
            </a:r>
          </a:p>
        </p:txBody>
      </p:sp>
    </p:spTree>
    <p:extLst>
      <p:ext uri="{BB962C8B-B14F-4D97-AF65-F5344CB8AC3E}">
        <p14:creationId xmlns:p14="http://schemas.microsoft.com/office/powerpoint/2010/main" val="2000236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1001</Words>
  <Application>Microsoft Office PowerPoint</Application>
  <PresentationFormat>Экран (4:3)</PresentationFormat>
  <Paragraphs>330</Paragraphs>
  <Slides>24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RubikLight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TEST</dc:creator>
  <cp:lastModifiedBy>User</cp:lastModifiedBy>
  <cp:revision>130</cp:revision>
  <cp:lastPrinted>2023-08-31T08:20:10Z</cp:lastPrinted>
  <dcterms:created xsi:type="dcterms:W3CDTF">2012-08-31T05:19:35Z</dcterms:created>
  <dcterms:modified xsi:type="dcterms:W3CDTF">2023-08-31T13:33:46Z</dcterms:modified>
</cp:coreProperties>
</file>